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78" r:id="rId3"/>
    <p:sldId id="279" r:id="rId4"/>
    <p:sldId id="289" r:id="rId5"/>
    <p:sldId id="290" r:id="rId6"/>
    <p:sldId id="304" r:id="rId7"/>
    <p:sldId id="291" r:id="rId8"/>
    <p:sldId id="292" r:id="rId9"/>
    <p:sldId id="276" r:id="rId10"/>
    <p:sldId id="308" r:id="rId11"/>
    <p:sldId id="294" r:id="rId12"/>
    <p:sldId id="295" r:id="rId13"/>
    <p:sldId id="300" r:id="rId14"/>
    <p:sldId id="305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en-US" sz="3600"/>
              <a:t>Reading Comparisons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4762503673372"/>
          <c:y val="0.155327847798553"/>
          <c:w val="0.818046675213079"/>
          <c:h val="0.799561627413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0197530864197529"/>
                  <c:y val="0.0090824604756166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213573427257E-17"/>
                  <c:y val="0.0069516541116806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"/>
                  <c:y val="0.0095439023469729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0197530864197531"/>
                  <c:y val="0.0075075529047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40.9</c:v>
                </c:pt>
                <c:pt idx="1">
                  <c:v>31.7</c:v>
                </c:pt>
                <c:pt idx="2">
                  <c:v>28.6</c:v>
                </c:pt>
                <c:pt idx="3">
                  <c:v>34.1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12027931724952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"/>
                  <c:y val="0.01028704687002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4271468545151E-17"/>
                  <c:y val="0.010713458359823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395061728395062"/>
                  <c:y val="0.01408346447137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47.9</c:v>
                </c:pt>
                <c:pt idx="1">
                  <c:v>46.1</c:v>
                </c:pt>
                <c:pt idx="2">
                  <c:v>50.8</c:v>
                </c:pt>
                <c:pt idx="3">
                  <c:v>48.2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099530071601682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395061728395062"/>
                  <c:y val="0.0054732886042624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0197530864197531"/>
                  <c:y val="0.012232484131549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"/>
                  <c:y val="0.010322702794110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41.8</c:v>
                </c:pt>
                <c:pt idx="1">
                  <c:v>53.9</c:v>
                </c:pt>
                <c:pt idx="2">
                  <c:v>54.5</c:v>
                </c:pt>
                <c:pt idx="3">
                  <c:v>49.97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14365464"/>
        <c:axId val="515313944"/>
      </c:barChart>
      <c:catAx>
        <c:axId val="514365464"/>
        <c:scaling>
          <c:orientation val="minMax"/>
        </c:scaling>
        <c:delete val="0"/>
        <c:axPos val="b"/>
        <c:majorTickMark val="out"/>
        <c:minorTickMark val="none"/>
        <c:tickLblPos val="nextTo"/>
        <c:crossAx val="515313944"/>
        <c:crosses val="autoZero"/>
        <c:auto val="1"/>
        <c:lblAlgn val="ctr"/>
        <c:lblOffset val="100"/>
        <c:noMultiLvlLbl val="0"/>
      </c:catAx>
      <c:valAx>
        <c:axId val="5153139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400"/>
                </a:pPr>
                <a:r>
                  <a:rPr lang="en-US" sz="2400"/>
                  <a:t>"Soaring to New Heights"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143654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en-US" sz="3600"/>
              <a:t>Math Comparisons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0412796697626419"/>
                  <c:y val="0.011760383573707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"/>
                  <c:y val="0.005880191786853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0307453756352582"/>
                  <c:y val="0.0067488263950320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020639834881321"/>
                  <c:y val="0.011760383573707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62.1</c:v>
                </c:pt>
                <c:pt idx="1">
                  <c:v>57.1</c:v>
                </c:pt>
                <c:pt idx="2">
                  <c:v>58.9</c:v>
                </c:pt>
                <c:pt idx="3">
                  <c:v>59.5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1089182640955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149441892753109"/>
                  <c:y val="0.0086422176112130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026335714082532"/>
                  <c:y val="0.01089182640955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149453997231694"/>
                  <c:y val="0.01089182640955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83.5</c:v>
                </c:pt>
                <c:pt idx="1">
                  <c:v>83.0</c:v>
                </c:pt>
                <c:pt idx="2">
                  <c:v>75.4</c:v>
                </c:pt>
                <c:pt idx="3">
                  <c:v>80.9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020639834881321"/>
                  <c:y val="0.0088202876802805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3658708546239E-17"/>
                  <c:y val="0.01089182640955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"/>
                  <c:y val="0.014188123270059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"/>
                  <c:y val="0.011760383573707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Third Grade</c:v>
                </c:pt>
                <c:pt idx="1">
                  <c:v>Fourth Grade</c:v>
                </c:pt>
                <c:pt idx="2">
                  <c:v>Fifth Grade</c:v>
                </c:pt>
                <c:pt idx="3">
                  <c:v>Overall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85.1</c:v>
                </c:pt>
                <c:pt idx="1">
                  <c:v>85.5</c:v>
                </c:pt>
                <c:pt idx="2">
                  <c:v>90.9</c:v>
                </c:pt>
                <c:pt idx="3">
                  <c:v>86.9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15880776"/>
        <c:axId val="584775304"/>
      </c:barChart>
      <c:catAx>
        <c:axId val="515880776"/>
        <c:scaling>
          <c:orientation val="minMax"/>
        </c:scaling>
        <c:delete val="0"/>
        <c:axPos val="b"/>
        <c:majorTickMark val="out"/>
        <c:minorTickMark val="none"/>
        <c:tickLblPos val="nextTo"/>
        <c:crossAx val="584775304"/>
        <c:crosses val="autoZero"/>
        <c:auto val="1"/>
        <c:lblAlgn val="ctr"/>
        <c:lblOffset val="100"/>
        <c:noMultiLvlLbl val="0"/>
      </c:catAx>
      <c:valAx>
        <c:axId val="584775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400"/>
                </a:pPr>
                <a:r>
                  <a:rPr lang="en-US" sz="2400"/>
                  <a:t>"Soaring to New Heights"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158807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40754892558489"/>
          <c:y val="0.0259294980196024"/>
          <c:w val="0.876424971786804"/>
          <c:h val="0.8426966312866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Sheet1!$A$10</c:f>
              <c:strCache>
                <c:ptCount val="1"/>
              </c:strCache>
            </c:strRef>
          </c:tx>
          <c:invertIfNegative val="0"/>
          <c:cat>
            <c:numRef>
              <c:f>Sheet1!$B$9:$D$9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Sheet1!$B$10:$D$10</c:f>
              <c:numCache>
                <c:formatCode>General</c:formatCode>
                <c:ptCount val="3"/>
                <c:pt idx="0">
                  <c:v>34.1</c:v>
                </c:pt>
                <c:pt idx="1">
                  <c:v>74.6</c:v>
                </c:pt>
                <c:pt idx="2">
                  <c:v>85.5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15495320"/>
        <c:axId val="515338408"/>
      </c:barChart>
      <c:catAx>
        <c:axId val="515495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15338408"/>
        <c:crosses val="autoZero"/>
        <c:auto val="1"/>
        <c:lblAlgn val="ctr"/>
        <c:lblOffset val="100"/>
        <c:noMultiLvlLbl val="0"/>
      </c:catAx>
      <c:valAx>
        <c:axId val="5153384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400"/>
                </a:pPr>
                <a:r>
                  <a:rPr lang="en-US" sz="2400"/>
                  <a:t>"Soaring to New Heights"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15495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600"/>
              <a:t>Composite Comparisons</a:t>
            </a:r>
          </a:p>
        </c:rich>
      </c:tx>
      <c:layout>
        <c:manualLayout>
          <c:xMode val="edge"/>
          <c:yMode val="edge"/>
          <c:x val="0.231720618256051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501505329102"/>
          <c:y val="0.0939134365673535"/>
          <c:w val="0.876424971786804"/>
          <c:h val="0.8426966312866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Sheet1!$A$10</c:f>
              <c:strCache>
                <c:ptCount val="1"/>
              </c:strCache>
            </c:strRef>
          </c:tx>
          <c:invertIfNegative val="0"/>
          <c:cat>
            <c:numRef>
              <c:f>Sheet1!$B$9:$D$9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Sheet1!$B$10:$D$10</c:f>
              <c:numCache>
                <c:formatCode>General</c:formatCode>
                <c:ptCount val="3"/>
                <c:pt idx="0">
                  <c:v>44.8</c:v>
                </c:pt>
                <c:pt idx="1">
                  <c:v>65.2</c:v>
                </c:pt>
                <c:pt idx="2">
                  <c:v>70.3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14792440"/>
        <c:axId val="395247720"/>
      </c:barChart>
      <c:catAx>
        <c:axId val="514792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5247720"/>
        <c:crosses val="autoZero"/>
        <c:auto val="1"/>
        <c:lblAlgn val="ctr"/>
        <c:lblOffset val="100"/>
        <c:noMultiLvlLbl val="0"/>
      </c:catAx>
      <c:valAx>
        <c:axId val="395247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400"/>
                </a:pPr>
                <a:r>
                  <a:rPr lang="en-US" sz="2400"/>
                  <a:t>"Soaring to New Heights"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14792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67E3A-CC35-4F9E-9997-127F1CA22CCA}" type="datetimeFigureOut">
              <a:rPr lang="en-US" smtClean="0"/>
              <a:t>3/22/13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FE22-A6CE-41F9-B472-BD55A1211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8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4FE22-A6CE-41F9-B472-BD55A1211D9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69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FDA9E7-5A03-4E07-AABD-BDD9E167C074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9469592-7500-4EFA-A98B-F57B8C807C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ak Hill Elementary 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7656996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419600"/>
            <a:ext cx="8072651" cy="1182136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Calisto MT" pitchFamily="18" charset="0"/>
                <a:cs typeface="AngsanaUPC" pitchFamily="18" charset="-34"/>
              </a:rPr>
              <a:t>Oak Hill Elementary</a:t>
            </a:r>
            <a:endParaRPr lang="en-US" sz="6600" b="1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  <a:latin typeface="Calisto MT" pitchFamily="18" charset="0"/>
              <a:cs typeface="AngsanaUPC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95629" y="152399"/>
            <a:ext cx="35577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“Soaring to New Heights”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5562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latin typeface="Calisto MT" pitchFamily="18" charset="0"/>
                <a:cs typeface="AngsanaUPC" pitchFamily="18" charset="-34"/>
              </a:rPr>
              <a:t>High Point, North Carolina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767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90600" y="3810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Analyze Data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6764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Common Assessments  &amp; Benchmarks</a:t>
            </a:r>
            <a:endParaRPr lang="en-US" sz="2400" b="1" dirty="0"/>
          </a:p>
        </p:txBody>
      </p:sp>
      <p:pic>
        <p:nvPicPr>
          <p:cNvPr id="7" name="Picture 6" descr="Screen Shot 2013-01-22 at 9.06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62200"/>
            <a:ext cx="74295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6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Deconstructing Standards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7239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Classroom teachers and a member of the Curriculum Lead Team look at Common Core standards</a:t>
            </a:r>
          </a:p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Work together using resources to unpack the standards</a:t>
            </a:r>
          </a:p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Determine what students should be able to do for mastery of the standards</a:t>
            </a:r>
          </a:p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Plan instruction to prepare students for mastery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718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7400" y="6858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Deconstructing  Standards </a:t>
            </a:r>
            <a:endParaRPr lang="en-US" dirty="0"/>
          </a:p>
        </p:txBody>
      </p:sp>
      <p:pic>
        <p:nvPicPr>
          <p:cNvPr id="7" name="Picture 6" descr="Screen Shot 2013-01-21 at 8.10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8155232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8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719510" cy="724936"/>
          </a:xfrm>
        </p:spPr>
        <p:txBody>
          <a:bodyPr>
            <a:normAutofit/>
          </a:bodyPr>
          <a:lstStyle/>
          <a:p>
            <a:r>
              <a:rPr lang="en-US" dirty="0" smtClean="0"/>
              <a:t>High Expectations in 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209800"/>
            <a:ext cx="731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Feedback given FREQUENTLY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Student On Task Ratios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Student Communication of Standard Ratios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student is allowed to “opt out”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Rigorous conversations between students to explain their thinking</a:t>
            </a:r>
          </a:p>
        </p:txBody>
      </p:sp>
    </p:spTree>
    <p:extLst>
      <p:ext uri="{BB962C8B-B14F-4D97-AF65-F5344CB8AC3E}">
        <p14:creationId xmlns:p14="http://schemas.microsoft.com/office/powerpoint/2010/main" val="251897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219200" y="2362200"/>
            <a:ext cx="6477000" cy="3657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95400" y="838200"/>
            <a:ext cx="670560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4572000"/>
            <a:ext cx="7024744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1.Data</a:t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2.Research</a:t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3.Implementation</a:t>
            </a:r>
            <a:b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4.Progress Monitor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0668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Attack Our Weaknesses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2051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900475">
            <a:off x="632613" y="4413714"/>
            <a:ext cx="2531005" cy="16881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1905000"/>
            <a:ext cx="5562600" cy="3733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0237660">
            <a:off x="157621" y="1067212"/>
            <a:ext cx="3218138" cy="2252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95629" y="152399"/>
            <a:ext cx="35577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“Building a C</a:t>
            </a:r>
            <a:r>
              <a:rPr lang="en-US" sz="1600" dirty="0" smtClean="0">
                <a:solidFill>
                  <a:schemeClr val="bg1"/>
                </a:solidFill>
              </a:rPr>
              <a:t>ulture </a:t>
            </a:r>
            <a:r>
              <a:rPr lang="en-US" sz="1600" dirty="0">
                <a:solidFill>
                  <a:schemeClr val="bg1"/>
                </a:solidFill>
              </a:rPr>
              <a:t>of  Excellence”</a:t>
            </a:r>
          </a:p>
        </p:txBody>
      </p:sp>
      <p:pic>
        <p:nvPicPr>
          <p:cNvPr id="6" name="Picture 5" descr="Screen Shot 2013-01-21 at 8.29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5046">
            <a:off x="437157" y="1181509"/>
            <a:ext cx="2704969" cy="2078819"/>
          </a:xfrm>
          <a:prstGeom prst="rect">
            <a:avLst/>
          </a:prstGeom>
        </p:spPr>
      </p:pic>
      <p:pic>
        <p:nvPicPr>
          <p:cNvPr id="9" name="Picture 8" descr="DSC_030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57400"/>
            <a:ext cx="5205854" cy="3429000"/>
          </a:xfrm>
          <a:prstGeom prst="rect">
            <a:avLst/>
          </a:prstGeom>
        </p:spPr>
      </p:pic>
      <p:pic>
        <p:nvPicPr>
          <p:cNvPr id="11" name="Picture 10" descr="photo-5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1920">
            <a:off x="852614" y="4511821"/>
            <a:ext cx="1998482" cy="149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90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9200" y="1447800"/>
            <a:ext cx="3810000" cy="4648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676400"/>
            <a:ext cx="7543800" cy="152400"/>
          </a:xfrm>
        </p:spPr>
        <p:txBody>
          <a:bodyPr>
            <a:noAutofit/>
          </a:bodyPr>
          <a:lstStyle/>
          <a:p>
            <a:r>
              <a:rPr lang="en-US" sz="2800" dirty="0"/>
              <a:t>What has made you improve at Oak Hill?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Oval Callout 2"/>
          <p:cNvSpPr/>
          <p:nvPr/>
        </p:nvSpPr>
        <p:spPr>
          <a:xfrm>
            <a:off x="5867400" y="1524000"/>
            <a:ext cx="2743200" cy="2057400"/>
          </a:xfrm>
          <a:prstGeom prst="wedgeEllipseCallout">
            <a:avLst>
              <a:gd name="adj1" fmla="val -70602"/>
              <a:gd name="adj2" fmla="val 131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“Teachers help me, I do my work, I try my best.” </a:t>
            </a:r>
          </a:p>
        </p:txBody>
      </p:sp>
      <p:pic>
        <p:nvPicPr>
          <p:cNvPr id="4" name="Picture 3" descr="photo(3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77900" y="2146300"/>
            <a:ext cx="4368800" cy="3276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82769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838200"/>
            <a:ext cx="4738744" cy="1143000"/>
          </a:xfrm>
        </p:spPr>
        <p:txBody>
          <a:bodyPr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Who We Are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06" t="2387" r="17910" b="8060"/>
          <a:stretch/>
        </p:blipFill>
        <p:spPr>
          <a:xfrm rot="21100474">
            <a:off x="756338" y="850841"/>
            <a:ext cx="3498213" cy="228144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2743200" y="2895600"/>
            <a:ext cx="6858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High Point, North Carolina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460 students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99% free and reduced lunch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54% students speak languages</a:t>
            </a:r>
          </a:p>
          <a:p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other than English at home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18 languages spoken by students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4% identified as Exceptional Children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Received the School Improvement Grant in 2010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321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822"/>
            <a:ext cx="7024744" cy="1143000"/>
          </a:xfrm>
        </p:spPr>
        <p:txBody>
          <a:bodyPr/>
          <a:lstStyle/>
          <a:p>
            <a:r>
              <a:rPr lang="en-US" dirty="0" smtClean="0"/>
              <a:t>School Data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07661623"/>
              </p:ext>
            </p:extLst>
          </p:nvPr>
        </p:nvGraphicFramePr>
        <p:xfrm>
          <a:off x="762000" y="1219200"/>
          <a:ext cx="7487285" cy="495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682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024744" cy="1143000"/>
          </a:xfrm>
        </p:spPr>
        <p:txBody>
          <a:bodyPr/>
          <a:lstStyle/>
          <a:p>
            <a:r>
              <a:rPr lang="en-US" dirty="0" smtClean="0"/>
              <a:t>School Data</a:t>
            </a:r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040356013"/>
              </p:ext>
            </p:extLst>
          </p:nvPr>
        </p:nvGraphicFramePr>
        <p:xfrm>
          <a:off x="990600" y="1219200"/>
          <a:ext cx="7714297" cy="5030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522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75292801"/>
              </p:ext>
            </p:extLst>
          </p:nvPr>
        </p:nvGraphicFramePr>
        <p:xfrm>
          <a:off x="457200" y="762000"/>
          <a:ext cx="8253095" cy="5780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3400" y="3048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Science Comparisons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351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057163416"/>
              </p:ext>
            </p:extLst>
          </p:nvPr>
        </p:nvGraphicFramePr>
        <p:xfrm>
          <a:off x="609600" y="1066800"/>
          <a:ext cx="7467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628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685800"/>
            <a:ext cx="5410200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Keys to Success!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905000"/>
            <a:ext cx="73152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Analyze data for instruction</a:t>
            </a:r>
          </a:p>
          <a:p>
            <a:endParaRPr lang="en-US" sz="3600" dirty="0" smtClean="0"/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Standard based planning</a:t>
            </a:r>
          </a:p>
          <a:p>
            <a:endParaRPr lang="en-US" sz="3600" dirty="0" smtClean="0"/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Building a classroom culture</a:t>
            </a:r>
          </a:p>
          <a:p>
            <a:r>
              <a:rPr lang="en-US" sz="36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Acknowledging and attacking our weaknesses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7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Analyze Data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143000" y="19812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“In God we trust, everyone else bring data!”</a:t>
            </a:r>
            <a:endParaRPr lang="en-US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9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1440</TotalTime>
  <Words>279</Words>
  <Application>Microsoft Macintosh PowerPoint</Application>
  <PresentationFormat>On-screen Show (4:3)</PresentationFormat>
  <Paragraphs>81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Oak Hill Elementary</vt:lpstr>
      <vt:lpstr>What has made you improve at Oak Hill? </vt:lpstr>
      <vt:lpstr>Who We Are</vt:lpstr>
      <vt:lpstr>School Data</vt:lpstr>
      <vt:lpstr>School Data</vt:lpstr>
      <vt:lpstr>PowerPoint Presentation</vt:lpstr>
      <vt:lpstr>PowerPoint Presentation</vt:lpstr>
      <vt:lpstr>Keys to Success!</vt:lpstr>
      <vt:lpstr>Analyze Data</vt:lpstr>
      <vt:lpstr>PowerPoint Presentation</vt:lpstr>
      <vt:lpstr>Deconstructing Standards </vt:lpstr>
      <vt:lpstr>PowerPoint Presentation</vt:lpstr>
      <vt:lpstr>High Expectations in Action</vt:lpstr>
      <vt:lpstr>1.Data 2.Research 3.Implementation 4.Progress Monitor </vt:lpstr>
      <vt:lpstr>PowerPoint Presentation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Driven School</dc:title>
  <dc:creator>Faison, Patrice J</dc:creator>
  <cp:lastModifiedBy>Jan King</cp:lastModifiedBy>
  <cp:revision>61</cp:revision>
  <dcterms:created xsi:type="dcterms:W3CDTF">2011-10-21T18:06:57Z</dcterms:created>
  <dcterms:modified xsi:type="dcterms:W3CDTF">2013-03-22T17:33:40Z</dcterms:modified>
</cp:coreProperties>
</file>